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f6d77b26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f6d77b26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d50cd8ce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d50cd8ce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d50cd8ce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d50cd8ce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f8840f01a_0_290:notes"/>
          <p:cNvSpPr/>
          <p:nvPr>
            <p:ph idx="2" type="sldImg"/>
          </p:nvPr>
        </p:nvSpPr>
        <p:spPr>
          <a:xfrm>
            <a:off x="349238" y="684898"/>
            <a:ext cx="6159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ef8840f01a_0_290:notes"/>
          <p:cNvSpPr txBox="1"/>
          <p:nvPr>
            <p:ph idx="1" type="body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ef8840f01a_0_290:notes"/>
          <p:cNvSpPr txBox="1"/>
          <p:nvPr>
            <p:ph idx="12" type="sldNum"/>
          </p:nvPr>
        </p:nvSpPr>
        <p:spPr>
          <a:xfrm>
            <a:off x="3884614" y="868522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f8840f01a_0_346:notes"/>
          <p:cNvSpPr/>
          <p:nvPr>
            <p:ph idx="2" type="sldImg"/>
          </p:nvPr>
        </p:nvSpPr>
        <p:spPr>
          <a:xfrm>
            <a:off x="349238" y="684898"/>
            <a:ext cx="6159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ef8840f01a_0_346:notes"/>
          <p:cNvSpPr txBox="1"/>
          <p:nvPr>
            <p:ph idx="1" type="body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ef8840f01a_0_346:notes"/>
          <p:cNvSpPr txBox="1"/>
          <p:nvPr>
            <p:ph idx="12" type="sldNum"/>
          </p:nvPr>
        </p:nvSpPr>
        <p:spPr>
          <a:xfrm>
            <a:off x="3884614" y="868522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f8840f01a_0_394:notes"/>
          <p:cNvSpPr/>
          <p:nvPr>
            <p:ph idx="2" type="sldImg"/>
          </p:nvPr>
        </p:nvSpPr>
        <p:spPr>
          <a:xfrm>
            <a:off x="349238" y="684898"/>
            <a:ext cx="6159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gef8840f01a_0_394:notes"/>
          <p:cNvSpPr txBox="1"/>
          <p:nvPr>
            <p:ph idx="1" type="body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the start of the pandemic, we have received increased questions regarding transferring after one year – most schools still require 2 years 60 units – a few exceptions such as SFSU, but popular schools for Sierra students such as Chico &amp; Sacramento State need 2 years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 of discussion about standardized test – Sierra does not require it, also typically these schools have also never required transfer students to have SATs/ACT etc…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GPA and Sierra driving force regarding transfer option – assist.org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go to out of state / private in-state schools.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CSU – always CSUS – 400/500 students, followed by Chico, San Fran State, SJSU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UC – always UC Davis, followed by Berkeley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ef8840f01a_0_394:notes"/>
          <p:cNvSpPr txBox="1"/>
          <p:nvPr>
            <p:ph idx="12" type="sldNum"/>
          </p:nvPr>
        </p:nvSpPr>
        <p:spPr>
          <a:xfrm>
            <a:off x="3884614" y="868522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f8840f01a_0_447:notes"/>
          <p:cNvSpPr/>
          <p:nvPr>
            <p:ph idx="2" type="sldImg"/>
          </p:nvPr>
        </p:nvSpPr>
        <p:spPr>
          <a:xfrm>
            <a:off x="349238" y="684898"/>
            <a:ext cx="6159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ef8840f01a_0_447:notes"/>
          <p:cNvSpPr txBox="1"/>
          <p:nvPr>
            <p:ph idx="1" type="body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who completed AE/DE credits while in HS still eligible for the program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 be a CA resident (anyone who attended HS for 3 years and graduate, yes).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time is important – we want students to finish in 2 years, whether that is degree and/or transfer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 to changes in the state budget, funding may be limited for </a:t>
            </a:r>
            <a:r>
              <a:rPr b="1" lang="en"/>
              <a:t>Two Years Free, so priority will go to those who complete their Financial Aid application by March 2".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ef8840f01a_0_447:notes"/>
          <p:cNvSpPr txBox="1"/>
          <p:nvPr>
            <p:ph idx="12" type="sldNum"/>
          </p:nvPr>
        </p:nvSpPr>
        <p:spPr>
          <a:xfrm>
            <a:off x="3884614" y="868522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f8840f01a_0_496:notes"/>
          <p:cNvSpPr txBox="1"/>
          <p:nvPr>
            <p:ph idx="1" type="body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ef8840f01a_0_496:notes"/>
          <p:cNvSpPr/>
          <p:nvPr>
            <p:ph idx="2" type="sldImg"/>
          </p:nvPr>
        </p:nvSpPr>
        <p:spPr>
          <a:xfrm>
            <a:off x="349238" y="684898"/>
            <a:ext cx="6159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f8840f01a_0_549:notes"/>
          <p:cNvSpPr/>
          <p:nvPr>
            <p:ph idx="2" type="sldImg"/>
          </p:nvPr>
        </p:nvSpPr>
        <p:spPr>
          <a:xfrm>
            <a:off x="349238" y="684898"/>
            <a:ext cx="6159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ef8840f01a_0_549:notes"/>
          <p:cNvSpPr txBox="1"/>
          <p:nvPr>
            <p:ph idx="1" type="body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Priority Reg – 1</a:t>
            </a:r>
            <a:r>
              <a:rPr baseline="30000" lang="en"/>
              <a:t>st</a:t>
            </a:r>
            <a:r>
              <a:rPr lang="en"/>
              <a:t> semester, best choice of classes</a:t>
            </a:r>
            <a:endParaRPr/>
          </a:p>
        </p:txBody>
      </p:sp>
      <p:sp>
        <p:nvSpPr>
          <p:cNvPr id="214" name="Google Shape;214;gef8840f01a_0_549:notes"/>
          <p:cNvSpPr txBox="1"/>
          <p:nvPr>
            <p:ph idx="12" type="sldNum"/>
          </p:nvPr>
        </p:nvSpPr>
        <p:spPr>
          <a:xfrm>
            <a:off x="3884614" y="868522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f8840f01a_0_598:notes"/>
          <p:cNvSpPr/>
          <p:nvPr>
            <p:ph idx="2" type="sldImg"/>
          </p:nvPr>
        </p:nvSpPr>
        <p:spPr>
          <a:xfrm>
            <a:off x="349238" y="684898"/>
            <a:ext cx="6159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ef8840f01a_0_598:notes"/>
          <p:cNvSpPr txBox="1"/>
          <p:nvPr>
            <p:ph idx="1" type="body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ef8840f01a_0_598:notes"/>
          <p:cNvSpPr txBox="1"/>
          <p:nvPr>
            <p:ph idx="12" type="sldNum"/>
          </p:nvPr>
        </p:nvSpPr>
        <p:spPr>
          <a:xfrm>
            <a:off x="3884614" y="868522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1d6133f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1d6133f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f8840f01a_0_650:notes"/>
          <p:cNvSpPr/>
          <p:nvPr>
            <p:ph idx="2" type="sldImg"/>
          </p:nvPr>
        </p:nvSpPr>
        <p:spPr>
          <a:xfrm>
            <a:off x="349238" y="684898"/>
            <a:ext cx="6159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ef8840f01a_0_650:notes"/>
          <p:cNvSpPr txBox="1"/>
          <p:nvPr>
            <p:ph idx="1" type="body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ef8840f01a_0_650:notes"/>
          <p:cNvSpPr txBox="1"/>
          <p:nvPr>
            <p:ph idx="12" type="sldNum"/>
          </p:nvPr>
        </p:nvSpPr>
        <p:spPr>
          <a:xfrm>
            <a:off x="3884614" y="868522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09ed84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09ed84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1f9eb0cc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1f9eb0cc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1f9eb0cc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1f9eb0cc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1f9eb0cc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1f9eb0cc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1f9eb0cc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1f9eb0cc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eb5e177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eb5e177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d50cd8ce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d50cd8ce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457200" y="12573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57200" y="12573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 sz="3600"/>
            </a:lvl1pPr>
            <a:lvl2pPr indent="-4064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  <a:defRPr sz="2800"/>
            </a:lvl2pPr>
            <a:lvl3pPr indent="-3810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/>
            </a:lvl3pPr>
            <a:lvl4pPr indent="-3810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4pPr>
            <a:lvl5pPr indent="-3810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rgbClr val="8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hyperlink" Target="mailto:aturner@sierracollege.edu" TargetMode="External"/><Relationship Id="rId5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mDEGNWjFJFA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11.gif"/><Relationship Id="rId5" Type="http://schemas.openxmlformats.org/officeDocument/2006/relationships/image" Target="../media/image9.jpg"/><Relationship Id="rId6" Type="http://schemas.openxmlformats.org/officeDocument/2006/relationships/image" Target="../media/image14.gif"/><Relationship Id="rId7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ierracollege.edu/student-services/support-programs/promise/index.php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ierracollege.edu/student-services/support-programs/promise/index.php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whitneysobergradnight.org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jostens.com/apps/store/customer/1473207/Whitney-High-School/" TargetMode="External"/><Relationship Id="rId4" Type="http://schemas.openxmlformats.org/officeDocument/2006/relationships/hyperlink" Target="https://docs.google.com/document/d/1qLII8HguzWY665v0Fs-aq7NE8N2jJcdgMufc9zmG-NY/edit?usp=sharing" TargetMode="External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apatterson@rocklinusd.org" TargetMode="External"/><Relationship Id="rId4" Type="http://schemas.openxmlformats.org/officeDocument/2006/relationships/hyperlink" Target="mailto:rlund@rocklinusd.org" TargetMode="Externa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ctrTitle"/>
          </p:nvPr>
        </p:nvSpPr>
        <p:spPr>
          <a:xfrm>
            <a:off x="2512700" y="630225"/>
            <a:ext cx="6190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Fall </a:t>
            </a:r>
            <a:r>
              <a:rPr lang="en" sz="7200"/>
              <a:t>Senior Parent Presentation</a:t>
            </a:r>
            <a:endParaRPr sz="7200"/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2442192" y="3499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C5B358"/>
                </a:solidFill>
              </a:rPr>
              <a:t>Class of 2023</a:t>
            </a:r>
            <a:endParaRPr b="1" sz="4800">
              <a:solidFill>
                <a:srgbClr val="C5B358"/>
              </a:solidFill>
            </a:endParaRPr>
          </a:p>
        </p:txBody>
      </p:sp>
      <p:pic>
        <p:nvPicPr>
          <p:cNvPr descr="unnamed.png"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75" y="562625"/>
            <a:ext cx="2544550" cy="25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169125" y="501875"/>
            <a:ext cx="8878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5B358"/>
                </a:solidFill>
              </a:rPr>
              <a:t>WHS COLLEGE AND CAREER</a:t>
            </a:r>
            <a:endParaRPr>
              <a:solidFill>
                <a:srgbClr val="C5B358"/>
              </a:solidFill>
            </a:endParaRPr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2624900" y="931225"/>
            <a:ext cx="6010500" cy="3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</a:rPr>
              <a:t>Senior Timeline</a:t>
            </a:r>
            <a:endParaRPr b="1" sz="2700">
              <a:solidFill>
                <a:srgbClr val="FFFFFF"/>
              </a:solidFill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FFFFFF"/>
                </a:solidFill>
              </a:rPr>
              <a:t>Fall Semester</a:t>
            </a:r>
            <a:endParaRPr b="1" sz="1600" u="sng">
              <a:solidFill>
                <a:srgbClr val="FFFFFF"/>
              </a:solidFill>
            </a:endParaRPr>
          </a:p>
          <a:p>
            <a:pPr indent="-317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Four-Year College Applications (UC &amp; CSU due 11/30)</a:t>
            </a:r>
            <a:endParaRPr sz="1400">
              <a:solidFill>
                <a:srgbClr val="FFFFFF"/>
              </a:solidFill>
            </a:endParaRPr>
          </a:p>
          <a:p>
            <a:pPr indent="-317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FAFSA (opens on Oct. 1 for 2023-2024 enrollment year)</a:t>
            </a:r>
            <a:endParaRPr sz="1400">
              <a:solidFill>
                <a:srgbClr val="FFFFFF"/>
              </a:solidFill>
            </a:endParaRPr>
          </a:p>
          <a:p>
            <a:pPr indent="-317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Rep Visits in the CCC</a:t>
            </a:r>
            <a:endParaRPr sz="1400">
              <a:solidFill>
                <a:srgbClr val="FFFFFF"/>
              </a:solidFill>
            </a:endParaRPr>
          </a:p>
          <a:p>
            <a:pPr indent="-317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Virtual </a:t>
            </a:r>
            <a:r>
              <a:rPr lang="en" sz="1400">
                <a:solidFill>
                  <a:srgbClr val="FFFFFF"/>
                </a:solidFill>
              </a:rPr>
              <a:t>Application Workshops Mondays at 1:30 pm</a:t>
            </a:r>
            <a:endParaRPr sz="1400">
              <a:solidFill>
                <a:srgbClr val="FFFFFF"/>
              </a:solidFill>
            </a:endParaRPr>
          </a:p>
          <a:p>
            <a:pPr indent="-317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Scholarship Research/Apps (Assist-a-Grad in December)</a:t>
            </a:r>
            <a:endParaRPr sz="1400">
              <a:solidFill>
                <a:srgbClr val="FFFFFF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		</a:t>
            </a:r>
            <a:r>
              <a:rPr b="1" lang="en" sz="1600" u="sng">
                <a:solidFill>
                  <a:schemeClr val="lt1"/>
                </a:solidFill>
              </a:rPr>
              <a:t>Spring Semester</a:t>
            </a:r>
            <a:endParaRPr b="1" sz="1600" u="sng">
              <a:solidFill>
                <a:schemeClr val="lt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Four-Year College Applications (wrap up remaining)</a:t>
            </a:r>
            <a:endParaRPr sz="1400">
              <a:solidFill>
                <a:schemeClr val="lt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Community College Applications</a:t>
            </a:r>
            <a:endParaRPr sz="1400">
              <a:solidFill>
                <a:schemeClr val="lt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FAFSA (Complete by March for 2023-2024 enrollment year)</a:t>
            </a:r>
            <a:endParaRPr sz="1400">
              <a:solidFill>
                <a:schemeClr val="lt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Continue Scholarship Research </a:t>
            </a:r>
            <a:endParaRPr sz="1400">
              <a:solidFill>
                <a:schemeClr val="lt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Decision Day May 1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	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300">
              <a:solidFill>
                <a:srgbClr val="DBD5CD"/>
              </a:solidFill>
            </a:endParaRPr>
          </a:p>
        </p:txBody>
      </p:sp>
      <p:pic>
        <p:nvPicPr>
          <p:cNvPr descr="unnamed.png"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0" y="1575550"/>
            <a:ext cx="2544550" cy="25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132750" y="480050"/>
            <a:ext cx="8878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5B358"/>
                </a:solidFill>
              </a:rPr>
              <a:t>WHS COLLEGE AND CAREER</a:t>
            </a:r>
            <a:endParaRPr>
              <a:solidFill>
                <a:srgbClr val="C5B358"/>
              </a:solidFill>
            </a:endParaRPr>
          </a:p>
        </p:txBody>
      </p:sp>
      <p:pic>
        <p:nvPicPr>
          <p:cNvPr descr="unnamed.png"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0" y="1575550"/>
            <a:ext cx="2544550" cy="25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3001325" y="1504250"/>
            <a:ext cx="5150100" cy="3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LIVE VIRTUAL WEBINARS </a:t>
            </a:r>
            <a:endParaRPr b="1" sz="1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MONDAYS at 1:30PM  </a:t>
            </a:r>
            <a:endParaRPr b="1" sz="1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THROUGHOUT THE FALL </a:t>
            </a:r>
            <a:endParaRPr b="1" sz="1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t/>
            </a:r>
            <a:endParaRPr b="1" sz="3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9/12</a:t>
            </a:r>
            <a:r>
              <a:rPr i="0" lang="en" sz="1500" u="none">
                <a:solidFill>
                  <a:schemeClr val="lt1"/>
                </a:solidFill>
              </a:rPr>
              <a:t>: </a:t>
            </a:r>
            <a:r>
              <a:rPr lang="en" sz="1500">
                <a:solidFill>
                  <a:schemeClr val="lt1"/>
                </a:solidFill>
              </a:rPr>
              <a:t>The Common Application</a:t>
            </a:r>
            <a:endParaRPr sz="1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9/26: The UC Application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10/3: The CSU Application</a:t>
            </a:r>
            <a:endParaRPr sz="1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10/10</a:t>
            </a:r>
            <a:r>
              <a:rPr i="0" lang="en" sz="1600" u="none">
                <a:solidFill>
                  <a:schemeClr val="lt1"/>
                </a:solidFill>
              </a:rPr>
              <a:t>: </a:t>
            </a:r>
            <a:r>
              <a:rPr lang="en" sz="1600">
                <a:solidFill>
                  <a:schemeClr val="lt1"/>
                </a:solidFill>
              </a:rPr>
              <a:t>Application Essay/ PIQ Writing</a:t>
            </a:r>
            <a:endParaRPr sz="1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10/24: Curating the Application Activities Section</a:t>
            </a:r>
            <a:endParaRPr sz="1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11/7</a:t>
            </a:r>
            <a:r>
              <a:rPr lang="en" sz="1600">
                <a:solidFill>
                  <a:schemeClr val="lt1"/>
                </a:solidFill>
              </a:rPr>
              <a:t>: Financial Aid, Beyond the FAFSA</a:t>
            </a:r>
            <a:endParaRPr sz="1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132750" y="480050"/>
            <a:ext cx="8878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5B358"/>
                </a:solidFill>
              </a:rPr>
              <a:t>WHS COLLEGE AND CAREER</a:t>
            </a:r>
            <a:endParaRPr>
              <a:solidFill>
                <a:srgbClr val="C5B358"/>
              </a:solidFill>
            </a:endParaRPr>
          </a:p>
        </p:txBody>
      </p:sp>
      <p:pic>
        <p:nvPicPr>
          <p:cNvPr descr="unnamed.png"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0" y="1575550"/>
            <a:ext cx="2544550" cy="25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7300" y="1267850"/>
            <a:ext cx="6214300" cy="2991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177282" y="879956"/>
            <a:ext cx="8780100" cy="20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7200"/>
              <a:t>Why Community College?</a:t>
            </a:r>
            <a:endParaRPr sz="7200"/>
          </a:p>
          <a:p>
            <a:pPr indent="0" lvl="0" marL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3028950"/>
            <a:ext cx="1943650" cy="19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2694008" y="3155075"/>
            <a:ext cx="3755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Alistair Turner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Enrollment Specialist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Sierra College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aturner@sierracollege.edu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5">
            <a:alphaModFix/>
          </a:blip>
          <a:srcRect b="0" l="8966" r="0" t="0"/>
          <a:stretch/>
        </p:blipFill>
        <p:spPr>
          <a:xfrm>
            <a:off x="0" y="2586074"/>
            <a:ext cx="2819399" cy="249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81000" y="457200"/>
            <a:ext cx="8229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Find your interest at Sierra College</a:t>
            </a:r>
            <a:endParaRPr/>
          </a:p>
        </p:txBody>
      </p:sp>
      <p:pic>
        <p:nvPicPr>
          <p:cNvPr id="184" name="Google Shape;184;p28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7274" l="18345" r="61692" t="16795"/>
          <a:stretch/>
        </p:blipFill>
        <p:spPr>
          <a:xfrm>
            <a:off x="2286000" y="1085850"/>
            <a:ext cx="4419600" cy="39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" y="1781574"/>
            <a:ext cx="3258683" cy="3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6202" y="679607"/>
            <a:ext cx="3861110" cy="97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247" y="857250"/>
            <a:ext cx="352494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/>
          <p:nvPr/>
        </p:nvSpPr>
        <p:spPr>
          <a:xfrm>
            <a:off x="4525804" y="3516068"/>
            <a:ext cx="932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225" lIns="78225" spcFirstLastPara="1" rIns="78225" wrap="square" tIns="78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Transfer Students</a:t>
            </a: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67300" y="1806569"/>
            <a:ext cx="2955009" cy="293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4568" y="4206777"/>
            <a:ext cx="819083" cy="88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/>
          <p:nvPr/>
        </p:nvSpPr>
        <p:spPr>
          <a:xfrm>
            <a:off x="4191000" y="3573218"/>
            <a:ext cx="1828800" cy="572400"/>
          </a:xfrm>
          <a:prstGeom prst="upArrow">
            <a:avLst>
              <a:gd fmla="val 59922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457200" y="571500"/>
            <a:ext cx="8229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" sz="5400"/>
              <a:t>Two Years Free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153794" y="1143001"/>
            <a:ext cx="38115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2222"/>
              <a:buChar char="●"/>
            </a:pPr>
            <a:r>
              <a:rPr b="1" lang="en"/>
              <a:t>Eligibility</a:t>
            </a:r>
            <a:r>
              <a:rPr lang="en"/>
              <a:t> </a:t>
            </a:r>
            <a:endParaRPr/>
          </a:p>
          <a:p>
            <a:pPr indent="-182879" lvl="2" marL="11430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3200"/>
              <a:t>Any first-time college student</a:t>
            </a:r>
            <a:endParaRPr/>
          </a:p>
          <a:p>
            <a:pPr indent="-285750" lvl="0" marL="34290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ct val="222222"/>
              <a:buChar char="●"/>
            </a:pPr>
            <a:r>
              <a:rPr b="1" lang="en"/>
              <a:t>Requirements</a:t>
            </a:r>
            <a:endParaRPr/>
          </a:p>
          <a:p>
            <a:pPr indent="-188595" lvl="2" marL="11430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2800"/>
              <a:t>Complete the FAFSA/Dream Act application</a:t>
            </a:r>
            <a:endParaRPr/>
          </a:p>
          <a:p>
            <a:pPr indent="-188595" lvl="2" marL="1143000" rtl="0" algn="l">
              <a:spcBef>
                <a:spcPts val="518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■"/>
            </a:pPr>
            <a:r>
              <a:rPr lang="en" sz="2800"/>
              <a:t>Enroll full time (12 units required, 15 recommended)</a:t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b="6625" l="10003" r="10346" t="6084"/>
          <a:stretch/>
        </p:blipFill>
        <p:spPr>
          <a:xfrm>
            <a:off x="4048045" y="1630921"/>
            <a:ext cx="4801802" cy="252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457200" y="12573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9146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/>
              <a:t>Two Years Free - covers tuition</a:t>
            </a:r>
            <a:endParaRPr/>
          </a:p>
          <a:p>
            <a:pPr indent="-291465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/>
              <a:t>What does Two Years Free not cover?</a:t>
            </a:r>
            <a:endParaRPr/>
          </a:p>
          <a:p>
            <a:pPr indent="-245744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⮚"/>
            </a:pPr>
            <a:r>
              <a:rPr lang="en"/>
              <a:t>Books</a:t>
            </a:r>
            <a:endParaRPr/>
          </a:p>
          <a:p>
            <a:pPr indent="-245744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⮚"/>
            </a:pPr>
            <a:r>
              <a:rPr lang="en"/>
              <a:t>Transportation</a:t>
            </a:r>
            <a:endParaRPr/>
          </a:p>
          <a:p>
            <a:pPr indent="-245744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⮚"/>
            </a:pPr>
            <a:r>
              <a:rPr lang="en"/>
              <a:t>Living expenses</a:t>
            </a:r>
            <a:endParaRPr/>
          </a:p>
          <a:p>
            <a:pPr indent="-291465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/>
              <a:t>Complete a Financial Aid application</a:t>
            </a:r>
            <a:endParaRPr/>
          </a:p>
          <a:p>
            <a:pPr indent="-245744" lvl="1" marL="742950" rtl="0" algn="l"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⮚"/>
            </a:pPr>
            <a:r>
              <a:rPr lang="en"/>
              <a:t>Determine what other assistance available to pay for expenses not covered by Two Years Free</a:t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457200" y="571500"/>
            <a:ext cx="8229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Years Free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1824" y="1352589"/>
            <a:ext cx="45000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2956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/>
              <a:t> </a:t>
            </a:r>
            <a:r>
              <a:rPr lang="en" sz="4000"/>
              <a:t>Promise students</a:t>
            </a:r>
            <a:r>
              <a:rPr lang="en" sz="2800"/>
              <a:t> </a:t>
            </a:r>
            <a:endParaRPr sz="2800"/>
          </a:p>
          <a:p>
            <a:pPr indent="-272415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⮚"/>
            </a:pPr>
            <a:r>
              <a:rPr lang="en" sz="2800"/>
              <a:t>Enrollment assistance</a:t>
            </a:r>
            <a:endParaRPr/>
          </a:p>
          <a:p>
            <a:pPr indent="-272415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⮚"/>
            </a:pPr>
            <a:r>
              <a:rPr lang="en" sz="2800"/>
              <a:t>Priority registration </a:t>
            </a:r>
            <a:endParaRPr sz="2800"/>
          </a:p>
          <a:p>
            <a:pPr indent="-215264" lvl="2" marL="11430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2800"/>
              <a:t>Fall 2023</a:t>
            </a:r>
            <a:endParaRPr sz="2800"/>
          </a:p>
          <a:p>
            <a:pPr indent="-272415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⮚"/>
            </a:pPr>
            <a:r>
              <a:rPr lang="en"/>
              <a:t>Connection to support programs</a:t>
            </a:r>
            <a:endParaRPr/>
          </a:p>
          <a:p>
            <a:pPr indent="-272415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⮚"/>
            </a:pPr>
            <a:r>
              <a:rPr lang="en"/>
              <a:t>Transition Counselor</a:t>
            </a:r>
            <a:endParaRPr/>
          </a:p>
          <a:p>
            <a:pPr indent="-272415" lvl="1" marL="742950" rtl="0" algn="l"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⮚"/>
            </a:pPr>
            <a:r>
              <a:rPr lang="en"/>
              <a:t>Financial Aid assistance</a:t>
            </a:r>
            <a:endParaRPr/>
          </a:p>
        </p:txBody>
      </p:sp>
      <p:pic>
        <p:nvPicPr>
          <p:cNvPr descr="A picture containing text, tree, outdoor, green&#10;&#10;Description automatically generated" id="217" name="Google Shape;217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7677" l="14010" r="70958" t="846"/>
          <a:stretch/>
        </p:blipFill>
        <p:spPr>
          <a:xfrm>
            <a:off x="4502061" y="1283272"/>
            <a:ext cx="4499992" cy="29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/>
          <p:nvPr>
            <p:ph type="title"/>
          </p:nvPr>
        </p:nvSpPr>
        <p:spPr>
          <a:xfrm>
            <a:off x="457200" y="571500"/>
            <a:ext cx="8229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" sz="5400"/>
              <a:t>Sierra Promise</a:t>
            </a:r>
            <a:endParaRPr b="1" sz="5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304800" y="457200"/>
            <a:ext cx="82296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sz="5400"/>
          </a:p>
        </p:txBody>
      </p:sp>
      <p:sp>
        <p:nvSpPr>
          <p:cNvPr id="225" name="Google Shape;225;p33"/>
          <p:cNvSpPr txBox="1"/>
          <p:nvPr/>
        </p:nvSpPr>
        <p:spPr>
          <a:xfrm>
            <a:off x="5989803" y="1441466"/>
            <a:ext cx="40008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MEN'S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Baseball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Basketball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Football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Golf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Swimming and Diving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Water Polo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Wrestling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Logo&#10;&#10;Description automatically generated" id="226" name="Google Shape;2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0678" y="1279710"/>
            <a:ext cx="2239103" cy="222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 rotWithShape="1">
          <a:blip r:embed="rId4">
            <a:alphaModFix/>
          </a:blip>
          <a:srcRect b="31819" l="17961" r="59416" t="43010"/>
          <a:stretch/>
        </p:blipFill>
        <p:spPr>
          <a:xfrm>
            <a:off x="1648696" y="3882154"/>
            <a:ext cx="4970133" cy="117846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 txBox="1"/>
          <p:nvPr/>
        </p:nvSpPr>
        <p:spPr>
          <a:xfrm>
            <a:off x="315725" y="1458827"/>
            <a:ext cx="3107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WOMEN'S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Basketball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Beach Volleyball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Cross Country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Golf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Soccer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Softball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Swimming &amp; Diving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Tennis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Track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Volleyball</a:t>
            </a:r>
            <a:endParaRPr sz="900">
              <a:solidFill>
                <a:srgbClr val="C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Water Polo</a:t>
            </a:r>
            <a:endParaRPr sz="900">
              <a:solidFill>
                <a:srgbClr val="C00000"/>
              </a:solidFill>
            </a:endParaRPr>
          </a:p>
        </p:txBody>
      </p:sp>
      <p:pic>
        <p:nvPicPr>
          <p:cNvPr id="229" name="Google Shape;229;p33"/>
          <p:cNvPicPr preferRelativeResize="0"/>
          <p:nvPr/>
        </p:nvPicPr>
        <p:blipFill rotWithShape="1">
          <a:blip r:embed="rId5">
            <a:alphaModFix/>
          </a:blip>
          <a:srcRect b="61449" l="7840" r="59655" t="26302"/>
          <a:stretch/>
        </p:blipFill>
        <p:spPr>
          <a:xfrm>
            <a:off x="232760" y="591386"/>
            <a:ext cx="8735091" cy="694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542500" y="279225"/>
            <a:ext cx="8160600" cy="18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C5B358"/>
                </a:solidFill>
              </a:rPr>
              <a:t>Agenda</a:t>
            </a:r>
            <a:endParaRPr sz="3600" u="sng">
              <a:solidFill>
                <a:srgbClr val="C5B35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6:00-6:</a:t>
            </a:r>
            <a:r>
              <a:rPr lang="en" sz="1800">
                <a:solidFill>
                  <a:srgbClr val="FFFFFF"/>
                </a:solidFill>
              </a:rPr>
              <a:t>30 pm</a:t>
            </a:r>
            <a:endParaRPr sz="1800">
              <a:solidFill>
                <a:srgbClr val="FFFFFF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Senior Activities  - Jesse Armas, Activities Director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Premier Grad Products - Bob Sebring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USA Student Travel - Gwen Shackelford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WHS Yearbook - Sarah Nichols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Sober Grad Night - Jennyfer Osecheck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6:30-8:00pm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WHS Counseling Presentation - Amber Patterson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Sierra College - Alistair Turner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Closing - Mac Blate, Class of 2023 School Counselor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76200" y="342900"/>
            <a:ext cx="8980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" sz="5400"/>
              <a:t>College in High School</a:t>
            </a:r>
            <a:endParaRPr/>
          </a:p>
        </p:txBody>
      </p:sp>
      <p:sp>
        <p:nvSpPr>
          <p:cNvPr id="236" name="Google Shape;236;p34"/>
          <p:cNvSpPr txBox="1"/>
          <p:nvPr>
            <p:ph idx="1" type="body"/>
          </p:nvPr>
        </p:nvSpPr>
        <p:spPr>
          <a:xfrm>
            <a:off x="236373" y="1200151"/>
            <a:ext cx="47520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06733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797"/>
              <a:t>Earn College Credit </a:t>
            </a:r>
            <a:endParaRPr/>
          </a:p>
          <a:p>
            <a:pPr indent="-201815" lvl="2" marL="1143000" rtl="0" algn="l"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2812"/>
              <a:t>at Sierra College</a:t>
            </a:r>
            <a:endParaRPr/>
          </a:p>
          <a:p>
            <a:pPr indent="-201815" lvl="2" marL="1143000" rtl="0" algn="l">
              <a:spcBef>
                <a:spcPts val="562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■"/>
            </a:pPr>
            <a:r>
              <a:rPr lang="en" sz="2812"/>
              <a:t>at your High School</a:t>
            </a:r>
            <a:endParaRPr/>
          </a:p>
        </p:txBody>
      </p:sp>
      <p:pic>
        <p:nvPicPr>
          <p:cNvPr id="237" name="Google Shape;237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9089" l="13493" r="71247" t="9238"/>
          <a:stretch/>
        </p:blipFill>
        <p:spPr>
          <a:xfrm>
            <a:off x="162681" y="2806657"/>
            <a:ext cx="3628756" cy="1765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turner\AppData\Local\Microsoft\Windows\Temporary Internet Files\Content.IE5\1KVWR8Z4\free_vector_set_by_123freevectors-d56tiqb[1].png" id="238" name="Google Shape;238;p34"/>
          <p:cNvPicPr preferRelativeResize="0"/>
          <p:nvPr/>
        </p:nvPicPr>
        <p:blipFill rotWithShape="1">
          <a:blip r:embed="rId5">
            <a:alphaModFix/>
          </a:blip>
          <a:srcRect b="8315" l="5593" r="4760" t="1788"/>
          <a:stretch/>
        </p:blipFill>
        <p:spPr>
          <a:xfrm>
            <a:off x="3856944" y="2806657"/>
            <a:ext cx="1236545" cy="113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 rotWithShape="1">
          <a:blip r:embed="rId6">
            <a:alphaModFix/>
          </a:blip>
          <a:srcRect b="27319" l="54138" r="15209" t="3658"/>
          <a:stretch/>
        </p:blipFill>
        <p:spPr>
          <a:xfrm>
            <a:off x="5565828" y="1298122"/>
            <a:ext cx="3441316" cy="371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4042" y="4019729"/>
            <a:ext cx="3113838" cy="90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845825" y="275125"/>
            <a:ext cx="6660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C5B358"/>
                </a:solidFill>
              </a:rPr>
              <a:t>Senior Activities</a:t>
            </a:r>
            <a:endParaRPr sz="3600" u="sng">
              <a:solidFill>
                <a:srgbClr val="C5B358"/>
              </a:solidFill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2857501" y="910525"/>
            <a:ext cx="60087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•"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Senior ball ticket sales: Week of April 17</a:t>
            </a:r>
            <a:r>
              <a:rPr b="1" baseline="30000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•"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Senior activities sales: Week of May 15th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•"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Senior ball: May 6</a:t>
            </a:r>
            <a:r>
              <a:rPr b="1" baseline="30000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    @ Masonic Temple in Sacramento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•"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Grad week: May 30</a:t>
            </a:r>
            <a:r>
              <a:rPr b="1" baseline="30000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– June 2</a:t>
            </a:r>
            <a:r>
              <a:rPr b="1" baseline="30000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nd</a:t>
            </a: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•"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Senior checkout: May 30th in large gym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•"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Senior Picnic: May 30th @ Beals Point Folsom Lake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•"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Senior Panoramic Picture: May 31st @ 9:30am (tentative)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•"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Senior Brunch: May 31st @ Lincoln Hills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21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"/>
              <a:buChar char="•"/>
            </a:pPr>
            <a:r>
              <a:rPr b="1"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Graduation is FRIDAY June 2</a:t>
            </a:r>
            <a:r>
              <a:rPr b="1" baseline="30000"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nd</a:t>
            </a:r>
            <a:r>
              <a:rPr b="1"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@ 7:00 pm</a:t>
            </a:r>
            <a:endParaRPr b="1"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unnamed.png"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00" y="1299475"/>
            <a:ext cx="2544550" cy="25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45825" y="275125"/>
            <a:ext cx="6660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C5B358"/>
                </a:solidFill>
              </a:rPr>
              <a:t>Cap and Gown</a:t>
            </a:r>
            <a:endParaRPr sz="3600" u="sng">
              <a:solidFill>
                <a:srgbClr val="C5B358"/>
              </a:solidFill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857501" y="910525"/>
            <a:ext cx="60087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aleway"/>
              <a:buChar char="●"/>
            </a:pP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Premier Grad Products Representative, Bob Sebring</a:t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aleway"/>
              <a:buChar char="●"/>
            </a:pP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Sept. 19th Bob will be on campus from 6:30 - 7:30 in the large gym lobby to take orders and questions. </a:t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aleway"/>
              <a:buChar char="●"/>
            </a:pP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 submit, you can </a:t>
            </a:r>
            <a:r>
              <a:rPr b="1" lang="en" sz="2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physically hand it to Bob Sebring</a:t>
            </a: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turn in to the </a:t>
            </a:r>
            <a:r>
              <a:rPr b="1" lang="en" sz="2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box in the student store</a:t>
            </a: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or </a:t>
            </a:r>
            <a:r>
              <a:rPr b="1" lang="en" sz="2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submit your order online.</a:t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aleway"/>
              <a:buChar char="●"/>
            </a:pPr>
            <a:r>
              <a:rPr b="1"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Order by October 7th and have your items by the winter vacation!</a:t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5B358"/>
                </a:solidFill>
                <a:latin typeface="Raleway"/>
                <a:ea typeface="Raleway"/>
                <a:cs typeface="Raleway"/>
                <a:sym typeface="Raleway"/>
              </a:rPr>
              <a:t>premiergradproducts.com </a:t>
            </a:r>
            <a:endParaRPr b="1" sz="2200">
              <a:solidFill>
                <a:srgbClr val="C5B3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i="1" sz="2300">
              <a:solidFill>
                <a:srgbClr val="C5B358"/>
              </a:solidFill>
            </a:endParaRPr>
          </a:p>
        </p:txBody>
      </p:sp>
      <p:pic>
        <p:nvPicPr>
          <p:cNvPr descr="unnamed.png"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00" y="1299475"/>
            <a:ext cx="2544550" cy="25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845825" y="275125"/>
            <a:ext cx="6660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C5B358"/>
                </a:solidFill>
              </a:rPr>
              <a:t>Senior Trip 6/7 - 6/9 </a:t>
            </a:r>
            <a:endParaRPr sz="3600" u="sng">
              <a:solidFill>
                <a:srgbClr val="C5B358"/>
              </a:solidFill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2857501" y="910525"/>
            <a:ext cx="60087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6230" lvl="0" marL="3429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•"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Gwen Shackelford, 916-997-9851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6230" lvl="0" marL="3429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•"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will choose your room assignments in the spring at a meeting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6230" lvl="0" marL="3429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•"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Payment deadlines: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13677" lvl="1" marL="579437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•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Currently you should have paid or will pay the $200 non-refundable deposit by Sept. 12th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13677" lvl="1" marL="579437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•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Final balance is due Feb. 3rd, 2022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13677" lvl="1" marL="579437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•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Total cost: $775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13677" lvl="1" marL="579437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•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Bring payments to student store, mail to USA Student Travel or online.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13677" lvl="1" marL="579437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•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Checks made payable to “USAST-Whitney HS”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unnamed.png"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00" y="1299475"/>
            <a:ext cx="2544550" cy="25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845825" y="275125"/>
            <a:ext cx="6660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C5B358"/>
                </a:solidFill>
              </a:rPr>
              <a:t>Sober Grad Night 6/2/23</a:t>
            </a:r>
            <a:endParaRPr sz="3600" u="sng">
              <a:solidFill>
                <a:srgbClr val="C5B35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 u="sng">
              <a:solidFill>
                <a:srgbClr val="C5B358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2857500" y="1070550"/>
            <a:ext cx="6008700" cy="3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Registration Dates and Prices	Yard Signs</a:t>
            </a:r>
            <a:endParaRPr b="1" u="sng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•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1</a:t>
            </a: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-1</a:t>
            </a: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8			$80			$20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•"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Sept 19-Mar 20		$90			$25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•"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Mar 21-May 15		$100		$25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•"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May 16 - Jun 1		$110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•"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Jun 2 @ the door		$125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Info &amp; Register:	</a:t>
            </a:r>
            <a:r>
              <a:rPr b="1"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www.whitneysobergradnight.org</a:t>
            </a: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			whssobergradnight@yahoo.com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unnamed.png"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00" y="1299475"/>
            <a:ext cx="2544550" cy="25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1429275" y="475950"/>
            <a:ext cx="66606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C5B358"/>
                </a:solidFill>
              </a:rPr>
              <a:t>Yearbook</a:t>
            </a:r>
            <a:r>
              <a:rPr lang="en" sz="3600" u="sng">
                <a:solidFill>
                  <a:srgbClr val="C5B358"/>
                </a:solidFill>
              </a:rPr>
              <a:t> </a:t>
            </a:r>
            <a:endParaRPr sz="3600" u="sng">
              <a:solidFill>
                <a:srgbClr val="C5B358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2727450" y="1058400"/>
            <a:ext cx="6008700" cy="12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Through January 1, 2022 order your yearbook through the student store webstore link OR </a:t>
            </a:r>
            <a:r>
              <a:rPr lang="en" sz="2300" u="sng">
                <a:solidFill>
                  <a:srgbClr val="C5B35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from Jostens online</a:t>
            </a:r>
            <a:endParaRPr sz="2300">
              <a:solidFill>
                <a:srgbClr val="C5B358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$75 and ($82 for engraved with name)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Get senior tribute info and ordering links </a:t>
            </a:r>
            <a:r>
              <a:rPr lang="en" sz="2300" u="sng">
                <a:solidFill>
                  <a:srgbClr val="C5B35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2300">
                <a:solidFill>
                  <a:srgbClr val="FFFFFF"/>
                </a:solidFill>
              </a:rPr>
              <a:t>.</a:t>
            </a:r>
            <a:r>
              <a:rPr lang="en" sz="2300">
                <a:solidFill>
                  <a:srgbClr val="FFFFFF"/>
                </a:solidFill>
              </a:rPr>
              <a:t> Price goes up on the first of each month, and space is limited.</a:t>
            </a:r>
            <a:br>
              <a:rPr lang="en" sz="2300">
                <a:solidFill>
                  <a:srgbClr val="FFFFFF"/>
                </a:solidFill>
              </a:rPr>
            </a:b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See next slide for what the steps look like.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i="1" sz="2300">
              <a:solidFill>
                <a:srgbClr val="C5B358"/>
              </a:solidFill>
            </a:endParaRPr>
          </a:p>
        </p:txBody>
      </p:sp>
      <p:pic>
        <p:nvPicPr>
          <p:cNvPr descr="unnamed.png"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00" y="1299475"/>
            <a:ext cx="2544550" cy="25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130675" y="0"/>
            <a:ext cx="724500" cy="753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5B358"/>
                </a:solidFill>
              </a:rPr>
              <a:t>1</a:t>
            </a:r>
            <a:endParaRPr sz="3600">
              <a:solidFill>
                <a:srgbClr val="C5B358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28805" t="2638"/>
          <a:stretch/>
        </p:blipFill>
        <p:spPr>
          <a:xfrm>
            <a:off x="724500" y="226225"/>
            <a:ext cx="2993925" cy="2173174"/>
          </a:xfrm>
          <a:prstGeom prst="rect">
            <a:avLst/>
          </a:prstGeom>
          <a:noFill/>
          <a:ln cap="flat" cmpd="sng" w="9525">
            <a:solidFill>
              <a:srgbClr val="C5B35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22"/>
          <p:cNvPicPr preferRelativeResize="0"/>
          <p:nvPr/>
        </p:nvPicPr>
        <p:blipFill rotWithShape="1">
          <a:blip r:embed="rId4">
            <a:alphaModFix/>
          </a:blip>
          <a:srcRect b="0" l="0" r="18180" t="0"/>
          <a:stretch/>
        </p:blipFill>
        <p:spPr>
          <a:xfrm>
            <a:off x="3817574" y="226225"/>
            <a:ext cx="3562199" cy="2232051"/>
          </a:xfrm>
          <a:prstGeom prst="rect">
            <a:avLst/>
          </a:prstGeom>
          <a:noFill/>
          <a:ln cap="flat" cmpd="sng" w="9525">
            <a:solidFill>
              <a:srgbClr val="C5B35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22"/>
          <p:cNvSpPr txBox="1"/>
          <p:nvPr>
            <p:ph type="title"/>
          </p:nvPr>
        </p:nvSpPr>
        <p:spPr>
          <a:xfrm>
            <a:off x="7237450" y="753000"/>
            <a:ext cx="7245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5B358"/>
                </a:solidFill>
              </a:rPr>
              <a:t>2</a:t>
            </a:r>
            <a:endParaRPr sz="3600">
              <a:solidFill>
                <a:srgbClr val="C5B358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500" y="2608675"/>
            <a:ext cx="2543593" cy="2232049"/>
          </a:xfrm>
          <a:prstGeom prst="rect">
            <a:avLst/>
          </a:prstGeom>
          <a:noFill/>
          <a:ln cap="flat" cmpd="sng" w="9525">
            <a:solidFill>
              <a:srgbClr val="C5B35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22"/>
          <p:cNvSpPr txBox="1"/>
          <p:nvPr>
            <p:ph type="title"/>
          </p:nvPr>
        </p:nvSpPr>
        <p:spPr>
          <a:xfrm>
            <a:off x="82925" y="2608675"/>
            <a:ext cx="7245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5B358"/>
                </a:solidFill>
              </a:rPr>
              <a:t>3</a:t>
            </a:r>
            <a:endParaRPr sz="3600">
              <a:solidFill>
                <a:srgbClr val="C5B35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C5B358"/>
              </a:solidFill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1043" y="2608676"/>
            <a:ext cx="2199304" cy="2380424"/>
          </a:xfrm>
          <a:prstGeom prst="rect">
            <a:avLst/>
          </a:prstGeom>
          <a:noFill/>
          <a:ln cap="flat" cmpd="sng" w="9525">
            <a:solidFill>
              <a:srgbClr val="C5B35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2"/>
          <p:cNvSpPr txBox="1"/>
          <p:nvPr>
            <p:ph type="title"/>
          </p:nvPr>
        </p:nvSpPr>
        <p:spPr>
          <a:xfrm>
            <a:off x="5457950" y="2380075"/>
            <a:ext cx="7245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5B358"/>
                </a:solidFill>
              </a:rPr>
              <a:t>4</a:t>
            </a:r>
            <a:endParaRPr sz="3600">
              <a:solidFill>
                <a:srgbClr val="C5B358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4699" y="3456725"/>
            <a:ext cx="2336474" cy="1439349"/>
          </a:xfrm>
          <a:prstGeom prst="rect">
            <a:avLst/>
          </a:prstGeom>
          <a:noFill/>
          <a:ln cap="flat" cmpd="sng" w="9525">
            <a:solidFill>
              <a:srgbClr val="C5B35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22"/>
          <p:cNvSpPr txBox="1"/>
          <p:nvPr>
            <p:ph type="title"/>
          </p:nvPr>
        </p:nvSpPr>
        <p:spPr>
          <a:xfrm>
            <a:off x="8137775" y="2761075"/>
            <a:ext cx="7245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5B358"/>
                </a:solidFill>
              </a:rPr>
              <a:t>5</a:t>
            </a:r>
            <a:endParaRPr sz="3600">
              <a:solidFill>
                <a:srgbClr val="C5B35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132750" y="480050"/>
            <a:ext cx="8878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5B358"/>
                </a:solidFill>
              </a:rPr>
              <a:t>WHS COLLEGE AND CAREER</a:t>
            </a:r>
            <a:endParaRPr>
              <a:solidFill>
                <a:srgbClr val="C5B358"/>
              </a:solidFill>
            </a:endParaRPr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259975" y="1503500"/>
            <a:ext cx="5146500" cy="24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Amber Patterson: </a:t>
            </a:r>
            <a:r>
              <a:rPr b="1"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apatterson@rocklinusd.org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Rachel Lund: </a:t>
            </a:r>
            <a:r>
              <a:rPr b="1"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rlund@rocklinusd.org</a:t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Walk-in Hours: Mon-Thurs Break, PAWS, Lunch</a:t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Join the CCC Remind Group: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Text “@whitneyccc” to 81010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300">
              <a:solidFill>
                <a:srgbClr val="DBD5CD"/>
              </a:solidFill>
            </a:endParaRPr>
          </a:p>
        </p:txBody>
      </p:sp>
      <p:pic>
        <p:nvPicPr>
          <p:cNvPr descr="unnamed.png"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50" y="1575550"/>
            <a:ext cx="2544550" cy="25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